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426" r:id="rId2"/>
    <p:sldId id="428" r:id="rId3"/>
    <p:sldId id="393" r:id="rId4"/>
    <p:sldId id="287" r:id="rId5"/>
    <p:sldId id="460" r:id="rId6"/>
    <p:sldId id="454" r:id="rId7"/>
    <p:sldId id="363" r:id="rId8"/>
    <p:sldId id="455" r:id="rId9"/>
    <p:sldId id="464" r:id="rId10"/>
    <p:sldId id="375" r:id="rId11"/>
    <p:sldId id="376" r:id="rId12"/>
    <p:sldId id="467" r:id="rId13"/>
    <p:sldId id="291" r:id="rId14"/>
    <p:sldId id="468" r:id="rId15"/>
    <p:sldId id="348" r:id="rId16"/>
    <p:sldId id="472" r:id="rId17"/>
    <p:sldId id="476" r:id="rId18"/>
    <p:sldId id="470" r:id="rId19"/>
    <p:sldId id="478" r:id="rId20"/>
    <p:sldId id="42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3" autoAdjust="0"/>
    <p:restoredTop sz="73678" autoAdjust="0"/>
  </p:normalViewPr>
  <p:slideViewPr>
    <p:cSldViewPr snapToGrid="0">
      <p:cViewPr>
        <p:scale>
          <a:sx n="75" d="100"/>
          <a:sy n="75" d="100"/>
        </p:scale>
        <p:origin x="87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C44BB-DBD0-4F87-9A52-5AD5E11574F3}"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E22D7-9809-4BE5-B3AE-56571B2B4B58}" type="slidenum">
              <a:rPr lang="en-US" smtClean="0"/>
              <a:t>‹#›</a:t>
            </a:fld>
            <a:endParaRPr lang="en-US"/>
          </a:p>
        </p:txBody>
      </p:sp>
    </p:spTree>
    <p:extLst>
      <p:ext uri="{BB962C8B-B14F-4D97-AF65-F5344CB8AC3E}">
        <p14:creationId xmlns:p14="http://schemas.microsoft.com/office/powerpoint/2010/main" val="3433185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a:t>
            </a:fld>
            <a:endParaRPr lang="en-US"/>
          </a:p>
        </p:txBody>
      </p:sp>
    </p:spTree>
    <p:extLst>
      <p:ext uri="{BB962C8B-B14F-4D97-AF65-F5344CB8AC3E}">
        <p14:creationId xmlns:p14="http://schemas.microsoft.com/office/powerpoint/2010/main" val="17544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16</a:t>
            </a:fld>
            <a:endParaRPr lang="en-US"/>
          </a:p>
        </p:txBody>
      </p:sp>
    </p:spTree>
    <p:extLst>
      <p:ext uri="{BB962C8B-B14F-4D97-AF65-F5344CB8AC3E}">
        <p14:creationId xmlns:p14="http://schemas.microsoft.com/office/powerpoint/2010/main" val="2673777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17</a:t>
            </a:fld>
            <a:endParaRPr lang="en-US"/>
          </a:p>
        </p:txBody>
      </p:sp>
    </p:spTree>
    <p:extLst>
      <p:ext uri="{BB962C8B-B14F-4D97-AF65-F5344CB8AC3E}">
        <p14:creationId xmlns:p14="http://schemas.microsoft.com/office/powerpoint/2010/main" val="4261359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18</a:t>
            </a:fld>
            <a:endParaRPr lang="en-US"/>
          </a:p>
        </p:txBody>
      </p:sp>
    </p:spTree>
    <p:extLst>
      <p:ext uri="{BB962C8B-B14F-4D97-AF65-F5344CB8AC3E}">
        <p14:creationId xmlns:p14="http://schemas.microsoft.com/office/powerpoint/2010/main" val="270280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19</a:t>
            </a:fld>
            <a:endParaRPr lang="en-US"/>
          </a:p>
        </p:txBody>
      </p:sp>
    </p:spTree>
    <p:extLst>
      <p:ext uri="{BB962C8B-B14F-4D97-AF65-F5344CB8AC3E}">
        <p14:creationId xmlns:p14="http://schemas.microsoft.com/office/powerpoint/2010/main" val="3423934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20</a:t>
            </a:fld>
            <a:endParaRPr lang="en-US"/>
          </a:p>
        </p:txBody>
      </p:sp>
    </p:spTree>
    <p:extLst>
      <p:ext uri="{BB962C8B-B14F-4D97-AF65-F5344CB8AC3E}">
        <p14:creationId xmlns:p14="http://schemas.microsoft.com/office/powerpoint/2010/main" val="121495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endParaRPr lang="en-US" dirty="0"/>
          </a:p>
          <a:p>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2</a:t>
            </a:fld>
            <a:endParaRPr lang="en-US"/>
          </a:p>
        </p:txBody>
      </p:sp>
    </p:spTree>
    <p:extLst>
      <p:ext uri="{BB962C8B-B14F-4D97-AF65-F5344CB8AC3E}">
        <p14:creationId xmlns:p14="http://schemas.microsoft.com/office/powerpoint/2010/main" val="389584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5</a:t>
            </a:fld>
            <a:endParaRPr lang="en-US"/>
          </a:p>
        </p:txBody>
      </p:sp>
    </p:spTree>
    <p:extLst>
      <p:ext uri="{BB962C8B-B14F-4D97-AF65-F5344CB8AC3E}">
        <p14:creationId xmlns:p14="http://schemas.microsoft.com/office/powerpoint/2010/main" val="2759060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Filtered HRTEM image (left) and simulation (right) of rotated graphene. Moiré patterns are observed for angles of 2.7° (A), 8° (B), and 22° (C).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6</a:t>
            </a:fld>
            <a:endParaRPr lang="en-US"/>
          </a:p>
        </p:txBody>
      </p:sp>
    </p:spTree>
    <p:extLst>
      <p:ext uri="{BB962C8B-B14F-4D97-AF65-F5344CB8AC3E}">
        <p14:creationId xmlns:p14="http://schemas.microsoft.com/office/powerpoint/2010/main" val="1728388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Filtered HRTEM image (left) and simulation (right) of rotated graphene. Moiré patterns are observed for angles of 2.7° (A), 8° (B), and 22° (C).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7</a:t>
            </a:fld>
            <a:endParaRPr lang="en-US"/>
          </a:p>
        </p:txBody>
      </p:sp>
    </p:spTree>
    <p:extLst>
      <p:ext uri="{BB962C8B-B14F-4D97-AF65-F5344CB8AC3E}">
        <p14:creationId xmlns:p14="http://schemas.microsoft.com/office/powerpoint/2010/main" val="3164862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Filtered HRTEM image (left) and simulation (right) of rotated graphene. Moiré patterns are observed for angles of 2.7° (A), 8° (B), and 22° (C).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8</a:t>
            </a:fld>
            <a:endParaRPr lang="en-US"/>
          </a:p>
        </p:txBody>
      </p:sp>
    </p:spTree>
    <p:extLst>
      <p:ext uri="{BB962C8B-B14F-4D97-AF65-F5344CB8AC3E}">
        <p14:creationId xmlns:p14="http://schemas.microsoft.com/office/powerpoint/2010/main" val="82599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 High-resolution transmission electron microscopy (HRTEM) image showing a population of graphene quantum dots (GQDs). (B) To the right, a magnified HRTEM image of an individual GQD is provided. (C) Histogram describing the size distribution for dots larger than 5 nm. Scale bars in figures A and B correspond to 10 and 2 nm, respectively.</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10</a:t>
            </a:fld>
            <a:endParaRPr lang="en-US"/>
          </a:p>
        </p:txBody>
      </p:sp>
    </p:spTree>
    <p:extLst>
      <p:ext uri="{BB962C8B-B14F-4D97-AF65-F5344CB8AC3E}">
        <p14:creationId xmlns:p14="http://schemas.microsoft.com/office/powerpoint/2010/main" val="1603576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HRTEM images (top) and FFT patterns (bottom) of few-layer GQDs (A, B, C). Top-view representation of HCP and FCC stacking, respectively (C, F). Yellow, blue, and green spheres represent atoms in layer types A, B, and C, respectively.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11</a:t>
            </a:fld>
            <a:endParaRPr lang="en-US"/>
          </a:p>
        </p:txBody>
      </p:sp>
    </p:spTree>
    <p:extLst>
      <p:ext uri="{BB962C8B-B14F-4D97-AF65-F5344CB8AC3E}">
        <p14:creationId xmlns:p14="http://schemas.microsoft.com/office/powerpoint/2010/main" val="3265347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15</a:t>
            </a:fld>
            <a:endParaRPr lang="en-US"/>
          </a:p>
        </p:txBody>
      </p:sp>
    </p:spTree>
    <p:extLst>
      <p:ext uri="{BB962C8B-B14F-4D97-AF65-F5344CB8AC3E}">
        <p14:creationId xmlns:p14="http://schemas.microsoft.com/office/powerpoint/2010/main" val="567059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A956-FE1D-4DC3-A115-84B918BD21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59C0AD0-7259-4944-95CB-E959168F92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4DA0A0-A7AD-463A-BF9B-16C39F52D541}"/>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45BCBBB6-41CD-4950-B562-C895CCB17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EF659-0255-497D-A4B2-641C393AD4B7}"/>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483241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801C-AEAD-423D-91B7-D815C8D3DC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305B38-D871-4A44-977F-5778532DD8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79FBE6-2061-42E6-BBBA-1C50017E721D}"/>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D5844DD8-756D-45D0-A641-BD4117EE8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B73E3-36C3-4624-B871-597D68043BF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4151750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2EC666-5442-4AE1-82FF-3B90E3CA2C8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6288C5-3C3F-4201-9068-523D1628D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8DB131-38B5-47B4-BDA5-139FE19CAABE}"/>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26C1ADD4-B265-4632-95E8-1186FF5F8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2BA32-27CB-4CE3-B62E-4EA99102A01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694769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E7AA-9B03-435C-A0DD-961BB11CE92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8A8C0E-4B0E-4FE8-B43B-E60B16369E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E86D4-F437-4189-980E-C2071C3D83ED}"/>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F6101511-1503-4749-BF9B-754E5B6F0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74B44-5370-4924-BB76-A4C3A6DDC97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26045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9039-AAF7-4A4D-9870-A54F8B3A27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7F277FE-2212-4689-A9ED-A65A4E9F2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A06C34D-91E5-418E-B3C3-76C15C926AF5}"/>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6D02913E-39A9-4725-AF15-FC8A8C44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2A5A8-4522-4FA4-A926-97771FB16D5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80533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1296-1CD5-412F-9A7B-0A9FA4F7C2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41DFDE-6BBA-4BBA-985E-2B9ECB632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D0CA1AE-A299-4F15-8BB9-9FC42CCDB7B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16668CC-51E1-4B41-9435-16DF76527159}"/>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6" name="Footer Placeholder 5">
            <a:extLst>
              <a:ext uri="{FF2B5EF4-FFF2-40B4-BE49-F238E27FC236}">
                <a16:creationId xmlns:a16="http://schemas.microsoft.com/office/drawing/2014/main" id="{E7F32BD4-02C6-4771-B4BB-19EDC22EB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58F1B-1150-4B32-86C8-9C9A61EF4FD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3329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3946-C847-4386-A022-5E9DFE87C2D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683D49-45D0-4630-83BA-B97CA3C26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F36DB26-32EF-4B9E-BC4B-0846615A5D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48FF9C-7853-4A66-B82F-7A5989206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6FA062-B0A2-43E7-BF47-C28D7645C8F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504B9D-2765-4EB0-80A1-B41220DF9057}"/>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8" name="Footer Placeholder 7">
            <a:extLst>
              <a:ext uri="{FF2B5EF4-FFF2-40B4-BE49-F238E27FC236}">
                <a16:creationId xmlns:a16="http://schemas.microsoft.com/office/drawing/2014/main" id="{16D9198B-CEC8-4E2A-97A3-1D86C28744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955C6-F112-4FBA-AB65-BAB88D5B9E1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2444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C238-E996-49D9-BA59-AD04E678A91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C527D9-BBD9-43BB-92F4-E490FC114147}"/>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4" name="Footer Placeholder 3">
            <a:extLst>
              <a:ext uri="{FF2B5EF4-FFF2-40B4-BE49-F238E27FC236}">
                <a16:creationId xmlns:a16="http://schemas.microsoft.com/office/drawing/2014/main" id="{65CEEC7F-D03D-4CC4-A10E-CF81BFEB9A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DE6F2-15EB-463A-A1C7-BD1D0721FA89}"/>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4742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875FB-8F48-4B9A-842D-E75476BD0AA9}"/>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3" name="Footer Placeholder 2">
            <a:extLst>
              <a:ext uri="{FF2B5EF4-FFF2-40B4-BE49-F238E27FC236}">
                <a16:creationId xmlns:a16="http://schemas.microsoft.com/office/drawing/2014/main" id="{6F00D350-F8B9-4F68-9D05-4023443607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6DC683-4D5A-4EDE-9705-023659F443E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2157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41ED-ADB3-4872-A747-E858765FF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12D692-A2B2-4C57-AB29-77297DC34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EDA3E4-2863-484F-A20F-C1204C321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507EF5-F383-4E6E-8C0D-48998C61FCF6}"/>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6" name="Footer Placeholder 5">
            <a:extLst>
              <a:ext uri="{FF2B5EF4-FFF2-40B4-BE49-F238E27FC236}">
                <a16:creationId xmlns:a16="http://schemas.microsoft.com/office/drawing/2014/main" id="{5A4F756C-5C16-4ABA-A86C-CCADA9C3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3C83-F7C3-4D3E-8123-2E04C1B3E781}"/>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800259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3E61-5734-4D3E-A848-FB26866B13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6F6439-BD2E-4929-BFEA-1E8E4153DF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953A8B-7FA7-4152-8968-0781B0E95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34F434-2942-4F79-B13F-47AE33894BC2}"/>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6" name="Footer Placeholder 5">
            <a:extLst>
              <a:ext uri="{FF2B5EF4-FFF2-40B4-BE49-F238E27FC236}">
                <a16:creationId xmlns:a16="http://schemas.microsoft.com/office/drawing/2014/main" id="{403442FD-EDC1-4588-B8FA-CBBAD988E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E2E44-6A0D-47E8-B8D8-6C506D1F1F3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207218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319621-66F3-43E5-8DF4-CAC9B2A3B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B63420-43EC-4A1D-A423-835351BE15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3C2813-0872-4FF9-9147-E38F48BFE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2F9C262D-B696-4839-AD68-69DE21385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1DE676-355A-4840-8068-EAD4F896B9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0C2DD-1396-46AC-B339-44BF4D57194E}" type="slidenum">
              <a:rPr lang="en-US" smtClean="0"/>
              <a:t>‹#›</a:t>
            </a:fld>
            <a:endParaRPr lang="en-US"/>
          </a:p>
        </p:txBody>
      </p:sp>
    </p:spTree>
    <p:extLst>
      <p:ext uri="{BB962C8B-B14F-4D97-AF65-F5344CB8AC3E}">
        <p14:creationId xmlns:p14="http://schemas.microsoft.com/office/powerpoint/2010/main" val="218527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21/acs.jpcc.3c06871" TargetMode="External"/><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doi.org/10.1039/D3EN00702B" TargetMode="External"/><Relationship Id="rId5" Type="http://schemas.openxmlformats.org/officeDocument/2006/relationships/hyperlink" Target="https://doi.org/10.1039/D3TC01774E" TargetMode="External"/><Relationship Id="rId4" Type="http://schemas.openxmlformats.org/officeDocument/2006/relationships/hyperlink" Target="https://doi.org/10.1016/j.talo.2023.10020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BC43A5CE-27A4-4ABA-B94E-4B5AD13D9DFC}"/>
              </a:ext>
            </a:extLst>
          </p:cNvPr>
          <p:cNvPicPr>
            <a:picLocks noChangeAspect="1"/>
          </p:cNvPicPr>
          <p:nvPr/>
        </p:nvPicPr>
        <p:blipFill rotWithShape="1">
          <a:blip r:embed="rId3"/>
          <a:srcRect l="4103" t="8023" r="1100" b="10451"/>
          <a:stretch/>
        </p:blipFill>
        <p:spPr>
          <a:xfrm>
            <a:off x="11582" y="0"/>
            <a:ext cx="1982318" cy="1451326"/>
          </a:xfrm>
          <a:prstGeom prst="rect">
            <a:avLst/>
          </a:prstGeom>
        </p:spPr>
      </p:pic>
      <p:pic>
        <p:nvPicPr>
          <p:cNvPr id="21" name="Imagen 20">
            <a:extLst>
              <a:ext uri="{FF2B5EF4-FFF2-40B4-BE49-F238E27FC236}">
                <a16:creationId xmlns:a16="http://schemas.microsoft.com/office/drawing/2014/main" id="{E9998FD2-07B1-47E3-BCBB-E4A2605F544C}"/>
              </a:ext>
            </a:extLst>
          </p:cNvPr>
          <p:cNvPicPr>
            <a:picLocks noChangeAspect="1"/>
          </p:cNvPicPr>
          <p:nvPr/>
        </p:nvPicPr>
        <p:blipFill rotWithShape="1">
          <a:blip r:embed="rId4"/>
          <a:srcRect b="7995"/>
          <a:stretch/>
        </p:blipFill>
        <p:spPr>
          <a:xfrm>
            <a:off x="14673" y="5214541"/>
            <a:ext cx="1853345" cy="1643460"/>
          </a:xfrm>
          <a:prstGeom prst="rect">
            <a:avLst/>
          </a:prstGeom>
        </p:spPr>
      </p:pic>
      <p:pic>
        <p:nvPicPr>
          <p:cNvPr id="8" name="Imagen 12">
            <a:extLst>
              <a:ext uri="{FF2B5EF4-FFF2-40B4-BE49-F238E27FC236}">
                <a16:creationId xmlns:a16="http://schemas.microsoft.com/office/drawing/2014/main" id="{92F68ED0-927E-4DE4-8228-47054245D696}"/>
              </a:ext>
            </a:extLst>
          </p:cNvPr>
          <p:cNvPicPr>
            <a:picLocks noChangeAspect="1"/>
          </p:cNvPicPr>
          <p:nvPr/>
        </p:nvPicPr>
        <p:blipFill>
          <a:blip r:embed="rId5"/>
          <a:stretch>
            <a:fillRect/>
          </a:stretch>
        </p:blipFill>
        <p:spPr>
          <a:xfrm>
            <a:off x="8142661" y="130627"/>
            <a:ext cx="3958814" cy="1113709"/>
          </a:xfrm>
          <a:prstGeom prst="rect">
            <a:avLst/>
          </a:prstGeom>
          <a:noFill/>
        </p:spPr>
      </p:pic>
      <p:pic>
        <p:nvPicPr>
          <p:cNvPr id="9" name="Imagen 11">
            <a:extLst>
              <a:ext uri="{FF2B5EF4-FFF2-40B4-BE49-F238E27FC236}">
                <a16:creationId xmlns:a16="http://schemas.microsoft.com/office/drawing/2014/main" id="{DD30653A-0A9E-4FC1-B317-A563429FEEA4}"/>
              </a:ext>
            </a:extLst>
          </p:cNvPr>
          <p:cNvPicPr>
            <a:picLocks noChangeAspect="1"/>
          </p:cNvPicPr>
          <p:nvPr/>
        </p:nvPicPr>
        <p:blipFill rotWithShape="1">
          <a:blip r:embed="rId6"/>
          <a:srcRect l="19796" t="37328" r="48406" b="35231"/>
          <a:stretch/>
        </p:blipFill>
        <p:spPr>
          <a:xfrm>
            <a:off x="8884095" y="5214541"/>
            <a:ext cx="3319488" cy="1643459"/>
          </a:xfrm>
          <a:prstGeom prst="rect">
            <a:avLst/>
          </a:prstGeom>
          <a:noFill/>
        </p:spPr>
      </p:pic>
      <p:pic>
        <p:nvPicPr>
          <p:cNvPr id="2" name="Picture 1">
            <a:extLst>
              <a:ext uri="{FF2B5EF4-FFF2-40B4-BE49-F238E27FC236}">
                <a16:creationId xmlns:a16="http://schemas.microsoft.com/office/drawing/2014/main" id="{7F239687-5FE6-4F7D-BEB8-975CD9B51BE7}"/>
              </a:ext>
            </a:extLst>
          </p:cNvPr>
          <p:cNvPicPr>
            <a:picLocks noChangeAspect="1"/>
          </p:cNvPicPr>
          <p:nvPr/>
        </p:nvPicPr>
        <p:blipFill>
          <a:blip r:embed="rId7"/>
          <a:stretch>
            <a:fillRect/>
          </a:stretch>
        </p:blipFill>
        <p:spPr>
          <a:xfrm>
            <a:off x="0" y="1880108"/>
            <a:ext cx="12192000" cy="1395984"/>
          </a:xfrm>
          <a:prstGeom prst="rect">
            <a:avLst/>
          </a:prstGeom>
        </p:spPr>
      </p:pic>
      <p:pic>
        <p:nvPicPr>
          <p:cNvPr id="3" name="Picture 2">
            <a:extLst>
              <a:ext uri="{FF2B5EF4-FFF2-40B4-BE49-F238E27FC236}">
                <a16:creationId xmlns:a16="http://schemas.microsoft.com/office/drawing/2014/main" id="{DC764209-8A2C-48B8-B8F5-09E837504A8C}"/>
              </a:ext>
            </a:extLst>
          </p:cNvPr>
          <p:cNvPicPr>
            <a:picLocks noChangeAspect="1"/>
          </p:cNvPicPr>
          <p:nvPr/>
        </p:nvPicPr>
        <p:blipFill>
          <a:blip r:embed="rId8"/>
          <a:stretch>
            <a:fillRect/>
          </a:stretch>
        </p:blipFill>
        <p:spPr>
          <a:xfrm>
            <a:off x="0" y="3968947"/>
            <a:ext cx="12192000" cy="901306"/>
          </a:xfrm>
          <a:prstGeom prst="rect">
            <a:avLst/>
          </a:prstGeom>
        </p:spPr>
      </p:pic>
    </p:spTree>
    <p:extLst>
      <p:ext uri="{BB962C8B-B14F-4D97-AF65-F5344CB8AC3E}">
        <p14:creationId xmlns:p14="http://schemas.microsoft.com/office/powerpoint/2010/main" val="44866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E11D6E-8405-41D0-A2A7-963F6D5D22A9}"/>
              </a:ext>
            </a:extLst>
          </p:cNvPr>
          <p:cNvPicPr>
            <a:picLocks noChangeAspect="1"/>
          </p:cNvPicPr>
          <p:nvPr/>
        </p:nvPicPr>
        <p:blipFill>
          <a:blip r:embed="rId3"/>
          <a:stretch>
            <a:fillRect/>
          </a:stretch>
        </p:blipFill>
        <p:spPr>
          <a:xfrm>
            <a:off x="926122" y="94279"/>
            <a:ext cx="10418466" cy="6800020"/>
          </a:xfrm>
          <a:prstGeom prst="rect">
            <a:avLst/>
          </a:prstGeom>
        </p:spPr>
      </p:pic>
    </p:spTree>
    <p:extLst>
      <p:ext uri="{BB962C8B-B14F-4D97-AF65-F5344CB8AC3E}">
        <p14:creationId xmlns:p14="http://schemas.microsoft.com/office/powerpoint/2010/main" val="182609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A32476-3423-4992-B163-71B65A48A25B}"/>
              </a:ext>
            </a:extLst>
          </p:cNvPr>
          <p:cNvSpPr txBox="1"/>
          <p:nvPr/>
        </p:nvSpPr>
        <p:spPr>
          <a:xfrm>
            <a:off x="-1" y="0"/>
            <a:ext cx="12192001" cy="523220"/>
          </a:xfrm>
          <a:prstGeom prst="rect">
            <a:avLst/>
          </a:prstGeom>
          <a:noFill/>
        </p:spPr>
        <p:txBody>
          <a:bodyPr wrap="square">
            <a:spAutoFit/>
          </a:bodyPr>
          <a:lstStyle/>
          <a:p>
            <a:pPr algn="ctr">
              <a:spcAft>
                <a:spcPts val="1200"/>
              </a:spcAft>
            </a:pP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Stacking ABC...ABC</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Imagen 5">
            <a:extLst>
              <a:ext uri="{FF2B5EF4-FFF2-40B4-BE49-F238E27FC236}">
                <a16:creationId xmlns:a16="http://schemas.microsoft.com/office/drawing/2014/main" id="{42F80FD0-B6A1-4942-96AA-EC8A551EB1D2}"/>
              </a:ext>
            </a:extLst>
          </p:cNvPr>
          <p:cNvPicPr preferRelativeResize="0">
            <a:picLocks noChangeAspect="1"/>
          </p:cNvPicPr>
          <p:nvPr/>
        </p:nvPicPr>
        <p:blipFill rotWithShape="1">
          <a:blip r:embed="rId3"/>
          <a:srcRect l="918" t="1557"/>
          <a:stretch/>
        </p:blipFill>
        <p:spPr bwMode="auto">
          <a:xfrm>
            <a:off x="0" y="1191280"/>
            <a:ext cx="12192000" cy="5143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4918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289177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9870A3F-2E8A-468F-BDC2-325DE7F92AE8}"/>
              </a:ext>
            </a:extLst>
          </p:cNvPr>
          <p:cNvPicPr>
            <a:picLocks noChangeAspect="1"/>
          </p:cNvPicPr>
          <p:nvPr/>
        </p:nvPicPr>
        <p:blipFill>
          <a:blip r:embed="rId2"/>
          <a:stretch>
            <a:fillRect/>
          </a:stretch>
        </p:blipFill>
        <p:spPr>
          <a:xfrm>
            <a:off x="3679093" y="2176644"/>
            <a:ext cx="4833811" cy="4312454"/>
          </a:xfrm>
          <a:prstGeom prst="rect">
            <a:avLst/>
          </a:prstGeom>
        </p:spPr>
      </p:pic>
      <p:pic>
        <p:nvPicPr>
          <p:cNvPr id="4" name="Picture 3">
            <a:extLst>
              <a:ext uri="{FF2B5EF4-FFF2-40B4-BE49-F238E27FC236}">
                <a16:creationId xmlns:a16="http://schemas.microsoft.com/office/drawing/2014/main" id="{4592AA4E-E4A8-44CF-8CA7-A1C921F12830}"/>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41830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2">
            <a:extLst>
              <a:ext uri="{FF2B5EF4-FFF2-40B4-BE49-F238E27FC236}">
                <a16:creationId xmlns:a16="http://schemas.microsoft.com/office/drawing/2014/main" id="{979942DB-F5AC-40B0-B898-25F804D1BB26}"/>
              </a:ext>
            </a:extLst>
          </p:cNvPr>
          <p:cNvPicPr>
            <a:picLocks noChangeAspect="1"/>
          </p:cNvPicPr>
          <p:nvPr/>
        </p:nvPicPr>
        <p:blipFill rotWithShape="1">
          <a:blip r:embed="rId2"/>
          <a:srcRect l="8784" t="36409"/>
          <a:stretch/>
        </p:blipFill>
        <p:spPr>
          <a:xfrm>
            <a:off x="108858" y="2416326"/>
            <a:ext cx="7837714" cy="4296531"/>
          </a:xfrm>
          <a:prstGeom prst="rect">
            <a:avLst/>
          </a:prstGeom>
        </p:spPr>
      </p:pic>
      <p:pic>
        <p:nvPicPr>
          <p:cNvPr id="8" name="Picture 7">
            <a:extLst>
              <a:ext uri="{FF2B5EF4-FFF2-40B4-BE49-F238E27FC236}">
                <a16:creationId xmlns:a16="http://schemas.microsoft.com/office/drawing/2014/main" id="{79C80BA4-E3DA-4DA9-9F5B-618B7A9EE861}"/>
              </a:ext>
            </a:extLst>
          </p:cNvPr>
          <p:cNvPicPr>
            <a:picLocks noChangeAspect="1"/>
          </p:cNvPicPr>
          <p:nvPr/>
        </p:nvPicPr>
        <p:blipFill rotWithShape="1">
          <a:blip r:embed="rId3"/>
          <a:srcRect l="37685"/>
          <a:stretch/>
        </p:blipFill>
        <p:spPr>
          <a:xfrm>
            <a:off x="7946572" y="2683116"/>
            <a:ext cx="4245428" cy="3762950"/>
          </a:xfrm>
          <a:prstGeom prst="rect">
            <a:avLst/>
          </a:prstGeom>
        </p:spPr>
      </p:pic>
      <p:pic>
        <p:nvPicPr>
          <p:cNvPr id="5" name="Picture 4">
            <a:extLst>
              <a:ext uri="{FF2B5EF4-FFF2-40B4-BE49-F238E27FC236}">
                <a16:creationId xmlns:a16="http://schemas.microsoft.com/office/drawing/2014/main" id="{CCB405E4-F356-4A1E-A59C-1FAB5AD6FE87}"/>
              </a:ext>
            </a:extLst>
          </p:cNvPr>
          <p:cNvPicPr>
            <a:picLocks noChangeAspect="1"/>
          </p:cNvPicPr>
          <p:nvPr/>
        </p:nvPicPr>
        <p:blipFill>
          <a:blip r:embed="rId4"/>
          <a:stretch>
            <a:fillRect/>
          </a:stretch>
        </p:blipFill>
        <p:spPr>
          <a:xfrm>
            <a:off x="0" y="0"/>
            <a:ext cx="12192000" cy="2151888"/>
          </a:xfrm>
          <a:prstGeom prst="rect">
            <a:avLst/>
          </a:prstGeom>
        </p:spPr>
      </p:pic>
    </p:spTree>
    <p:extLst>
      <p:ext uri="{BB962C8B-B14F-4D97-AF65-F5344CB8AC3E}">
        <p14:creationId xmlns:p14="http://schemas.microsoft.com/office/powerpoint/2010/main" val="290411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C1F500-D933-4AC8-8F37-F5BFF3921C38}"/>
              </a:ext>
            </a:extLst>
          </p:cNvPr>
          <p:cNvGrpSpPr/>
          <p:nvPr/>
        </p:nvGrpSpPr>
        <p:grpSpPr>
          <a:xfrm>
            <a:off x="5834742" y="102517"/>
            <a:ext cx="6096000" cy="4387330"/>
            <a:chOff x="5834742" y="450860"/>
            <a:chExt cx="6096000" cy="4387330"/>
          </a:xfrm>
        </p:grpSpPr>
        <p:sp>
          <p:nvSpPr>
            <p:cNvPr id="4" name="CuadroTexto 3">
              <a:extLst>
                <a:ext uri="{FF2B5EF4-FFF2-40B4-BE49-F238E27FC236}">
                  <a16:creationId xmlns:a16="http://schemas.microsoft.com/office/drawing/2014/main" id="{76D43461-C93E-49FA-A534-841883DE160C}"/>
                </a:ext>
              </a:extLst>
            </p:cNvPr>
            <p:cNvSpPr txBox="1"/>
            <p:nvPr/>
          </p:nvSpPr>
          <p:spPr>
            <a:xfrm>
              <a:off x="5834742" y="1119223"/>
              <a:ext cx="6096000" cy="3718967"/>
            </a:xfrm>
            <a:prstGeom prst="rect">
              <a:avLst/>
            </a:prstGeom>
            <a:noFill/>
          </p:spPr>
          <p:txBody>
            <a:bodyPr wrap="square">
              <a:spAutoFit/>
            </a:bodyPr>
            <a:lstStyle/>
            <a:p>
              <a:pPr marL="228600" indent="-228600" algn="just">
                <a:spcAft>
                  <a:spcPts val="800"/>
                </a:spcAft>
                <a:buFont typeface="+mj-lt"/>
                <a:buAutoNum type="arabicPeriod"/>
              </a:pP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Muñeton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Arboleda, D.; Lacconi, G. I.; Bellino, M. G.; Aguirre, M. H.; Ibañez, F. J. Stacking-</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Configuration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Preserved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Graphene Quantum Dots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Electrochemically</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Obtained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CVD Graphene.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Phys.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128</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 1393–1403.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https://doi.org/10.1021/acs.jpcc.3c06871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Llaver, M.;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 </a:t>
              </a:r>
              <a:r>
                <a:rPr lang="en-U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Troiani</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 Wuilloud, R. G.; Ibañez, F. J. Highly Selective and Sensitive Fluorescent Determination of Fe3+ within Alcoholic Beverages with 1,5-Diphenylcarbazone-Functionalized Graphene Quantum Dots. </a:t>
              </a:r>
              <a:r>
                <a:rPr lang="en-US" sz="1100"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Talanta</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Open</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2023</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100202.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https://doi.org/10.1016/j.talo.2023.100202</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Llaver, M.; Aguirre, M. H.; Bellino, M. G.; Lacconi, G. I.; Ibañez, F. J. Efficient Generation of Highly Crystalline Carbon Quantum Dots via Electrooxidation of Ethanol for Rapid Photodegradation of Organic Dyes.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Mater.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2023</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(34), 11719–11729.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https://doi.org/10.1039/D3TC01774E</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Llaver, M.;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M.; </a:t>
              </a:r>
              <a:r>
                <a:rPr lang="en-U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Chapana</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Wuilloud, R. G.; Aguirre, M. H.; Ibañez, F. J. Fluorescent Graphene Quantum Dots-Enhanced Machine Learning for Accurate Detection and Quantification of Hg2+ and Fe3+ in Real Water Samples. Environ. Sci.: Nano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https://doi.org/10.1039/D3EN00702B</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Ventre, J*.;</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Nuñez, J. M.; Renna, A.; Aguirre, M. H.; Bellino, M. G.; Ibañez, F. J. GQDs toward the Spontaneous Synthesis of core-shell Au-graphene Nanohybrid for Non-enzymatic Glucose Detection. ACS Applied Nanomaterials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(Submitted)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Both First Authors</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A99A54E5-0218-433E-A6C7-C16A8A9C8B96}"/>
                </a:ext>
              </a:extLst>
            </p:cNvPr>
            <p:cNvSpPr txBox="1"/>
            <p:nvPr/>
          </p:nvSpPr>
          <p:spPr>
            <a:xfrm>
              <a:off x="5834742" y="450860"/>
              <a:ext cx="6096000"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grpSp>
      <p:grpSp>
        <p:nvGrpSpPr>
          <p:cNvPr id="8" name="Group 7">
            <a:extLst>
              <a:ext uri="{FF2B5EF4-FFF2-40B4-BE49-F238E27FC236}">
                <a16:creationId xmlns:a16="http://schemas.microsoft.com/office/drawing/2014/main" id="{FC514145-2596-4995-9788-60D2A9274597}"/>
              </a:ext>
            </a:extLst>
          </p:cNvPr>
          <p:cNvGrpSpPr/>
          <p:nvPr/>
        </p:nvGrpSpPr>
        <p:grpSpPr>
          <a:xfrm>
            <a:off x="822268" y="102517"/>
            <a:ext cx="4011995" cy="6339199"/>
            <a:chOff x="735182" y="450860"/>
            <a:chExt cx="4011995" cy="6339199"/>
          </a:xfrm>
        </p:grpSpPr>
        <p:pic>
          <p:nvPicPr>
            <p:cNvPr id="3" name="Imagen 2">
              <a:extLst>
                <a:ext uri="{FF2B5EF4-FFF2-40B4-BE49-F238E27FC236}">
                  <a16:creationId xmlns:a16="http://schemas.microsoft.com/office/drawing/2014/main" id="{3B5ABF24-EABA-40AA-8BAB-50A8045B4799}"/>
                </a:ext>
              </a:extLst>
            </p:cNvPr>
            <p:cNvPicPr>
              <a:picLocks noChangeAspect="1"/>
            </p:cNvPicPr>
            <p:nvPr/>
          </p:nvPicPr>
          <p:blipFill rotWithShape="1">
            <a:blip r:embed="rId7"/>
            <a:srcRect l="54174" t="590"/>
            <a:stretch/>
          </p:blipFill>
          <p:spPr>
            <a:xfrm>
              <a:off x="735182" y="1119223"/>
              <a:ext cx="4011995" cy="5670836"/>
            </a:xfrm>
            <a:prstGeom prst="rect">
              <a:avLst/>
            </a:prstGeom>
          </p:spPr>
        </p:pic>
        <p:sp>
          <p:nvSpPr>
            <p:cNvPr id="7" name="CuadroTexto 5">
              <a:extLst>
                <a:ext uri="{FF2B5EF4-FFF2-40B4-BE49-F238E27FC236}">
                  <a16:creationId xmlns:a16="http://schemas.microsoft.com/office/drawing/2014/main" id="{2B31EF28-6B28-49A0-B5DB-2775763B3399}"/>
                </a:ext>
              </a:extLst>
            </p:cNvPr>
            <p:cNvSpPr txBox="1"/>
            <p:nvPr/>
          </p:nvSpPr>
          <p:spPr>
            <a:xfrm>
              <a:off x="735182" y="450860"/>
              <a:ext cx="4011995"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Thesis</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grpSp>
      <p:sp>
        <p:nvSpPr>
          <p:cNvPr id="11" name="CuadroTexto 3">
            <a:extLst>
              <a:ext uri="{FF2B5EF4-FFF2-40B4-BE49-F238E27FC236}">
                <a16:creationId xmlns:a16="http://schemas.microsoft.com/office/drawing/2014/main" id="{9B7CC236-4AF1-493F-9A9B-EE3D25E34C73}"/>
              </a:ext>
            </a:extLst>
          </p:cNvPr>
          <p:cNvSpPr txBox="1"/>
          <p:nvPr/>
        </p:nvSpPr>
        <p:spPr>
          <a:xfrm>
            <a:off x="5834742" y="5349982"/>
            <a:ext cx="5979885" cy="805349"/>
          </a:xfrm>
          <a:prstGeom prst="rect">
            <a:avLst/>
          </a:prstGeom>
          <a:noFill/>
        </p:spPr>
        <p:txBody>
          <a:bodyPr wrap="square">
            <a:spAutoFit/>
          </a:bodyPr>
          <a:lstStyle/>
          <a:p>
            <a:pPr marL="228600" indent="-228600" algn="just">
              <a:spcAft>
                <a:spcPts val="800"/>
              </a:spcAft>
              <a:buFont typeface="+mj-lt"/>
              <a:buAutoNum type="arabicPeriod"/>
            </a:pPr>
            <a:r>
              <a:rPr lang="es-E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GEFES 2025- Poster </a:t>
            </a:r>
            <a:r>
              <a:rPr lang="es-E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Presentation</a:t>
            </a:r>
            <a:r>
              <a:rPr lang="es-E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(Spain)</a:t>
            </a:r>
          </a:p>
          <a:p>
            <a:pPr marL="228600" indent="-228600" algn="just">
              <a:spcAft>
                <a:spcPts val="800"/>
              </a:spcAft>
              <a:buFont typeface="+mj-lt"/>
              <a:buAutoNum type="arabicPeriod"/>
            </a:pPr>
            <a:r>
              <a:rPr lang="es-E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CAFQI 2024- Poster </a:t>
            </a:r>
            <a:r>
              <a:rPr lang="es-ES" sz="11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Presentation</a:t>
            </a:r>
            <a:r>
              <a:rPr lang="es-E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(Argentina)</a:t>
            </a:r>
          </a:p>
          <a:p>
            <a:pPr marL="228600" indent="-228600" algn="just">
              <a:spcAft>
                <a:spcPts val="800"/>
              </a:spcAft>
              <a:buFont typeface="+mj-lt"/>
              <a:buAutoNum type="arabicPeriod"/>
            </a:pPr>
            <a:r>
              <a:rPr lang="es-E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ENN 2023 – Poster </a:t>
            </a:r>
            <a:r>
              <a:rPr lang="es-ES" sz="11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Presentation</a:t>
            </a:r>
            <a:r>
              <a:rPr lang="es-E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(Argentina)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CuadroTexto 5">
            <a:extLst>
              <a:ext uri="{FF2B5EF4-FFF2-40B4-BE49-F238E27FC236}">
                <a16:creationId xmlns:a16="http://schemas.microsoft.com/office/drawing/2014/main" id="{8641D03A-15F7-47F7-972E-E6121EEC1840}"/>
              </a:ext>
            </a:extLst>
          </p:cNvPr>
          <p:cNvSpPr txBox="1"/>
          <p:nvPr/>
        </p:nvSpPr>
        <p:spPr>
          <a:xfrm>
            <a:off x="5834742" y="4551696"/>
            <a:ext cx="6096000" cy="539147"/>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Congress</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Presentation</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3288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BCAC8FE-B4BC-4D63-9F59-D335D790516D}"/>
              </a:ext>
            </a:extLst>
          </p:cNvPr>
          <p:cNvSpPr txBox="1"/>
          <p:nvPr/>
        </p:nvSpPr>
        <p:spPr>
          <a:xfrm>
            <a:off x="0" y="1315909"/>
            <a:ext cx="12192000" cy="923330"/>
          </a:xfrm>
          <a:prstGeom prst="rect">
            <a:avLst/>
          </a:prstGeom>
          <a:solidFill>
            <a:schemeClr val="bg1">
              <a:alpha val="88000"/>
            </a:schemeClr>
          </a:solidFill>
        </p:spPr>
        <p:txBody>
          <a:bodyPr wrap="square" rtlCol="0">
            <a:spAutoFit/>
          </a:bodyPr>
          <a:lstStyle/>
          <a:p>
            <a:pPr algn="just"/>
            <a:r>
              <a:rPr lang="en-US" b="1" dirty="0">
                <a:latin typeface="Arial" panose="020B0604020202020204" pitchFamily="34" charset="0"/>
                <a:cs typeface="Arial" panose="020B0604020202020204" pitchFamily="34" charset="0"/>
              </a:rPr>
              <a:t>Summary:</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Neuromorphic Calculator 2025 is a robust simulation platform that streamlines the process of performing first-principles materials calculations with Quantum ESPRESSO. </a:t>
            </a:r>
          </a:p>
        </p:txBody>
      </p:sp>
      <p:sp>
        <p:nvSpPr>
          <p:cNvPr id="7" name="TextBox 6">
            <a:extLst>
              <a:ext uri="{FF2B5EF4-FFF2-40B4-BE49-F238E27FC236}">
                <a16:creationId xmlns:a16="http://schemas.microsoft.com/office/drawing/2014/main" id="{FFFFD729-0F8C-429D-8897-141377EFF31B}"/>
              </a:ext>
            </a:extLst>
          </p:cNvPr>
          <p:cNvSpPr txBox="1"/>
          <p:nvPr/>
        </p:nvSpPr>
        <p:spPr>
          <a:xfrm>
            <a:off x="0" y="2299369"/>
            <a:ext cx="12192000" cy="2031325"/>
          </a:xfrm>
          <a:prstGeom prst="rect">
            <a:avLst/>
          </a:prstGeom>
          <a:solidFill>
            <a:schemeClr val="bg1">
              <a:alpha val="88000"/>
            </a:schemeClr>
          </a:solidFill>
        </p:spPr>
        <p:txBody>
          <a:bodyPr wrap="square" rtlCol="0">
            <a:spAutoFit/>
          </a:bodyPr>
          <a:lstStyle/>
          <a:p>
            <a:pPr algn="just"/>
            <a:r>
              <a:rPr lang="en-US" dirty="0">
                <a:latin typeface="Arial" panose="020B0604020202020204" pitchFamily="34" charset="0"/>
                <a:cs typeface="Arial" panose="020B0604020202020204" pitchFamily="34" charset="0"/>
              </a:rPr>
              <a:t>It has three modes of operation Standard, AI Assisted and Expert level tailored to different user needs. </a:t>
            </a: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Standard Workflow</a:t>
            </a:r>
            <a:r>
              <a:rPr lang="en-US" dirty="0">
                <a:latin typeface="Arial" panose="020B0604020202020204" pitchFamily="34" charset="0"/>
                <a:cs typeface="Arial" panose="020B0604020202020204" pitchFamily="34" charset="0"/>
              </a:rPr>
              <a:t> mode, if you already have a Materials Project ID, you can quickly simulate that material’s properties. In the </a:t>
            </a:r>
            <a:r>
              <a:rPr lang="en-US" b="1" dirty="0">
                <a:latin typeface="Arial" panose="020B0604020202020204" pitchFamily="34" charset="0"/>
                <a:cs typeface="Arial" panose="020B0604020202020204" pitchFamily="34" charset="0"/>
              </a:rPr>
              <a:t>Assistance</a:t>
            </a:r>
            <a:r>
              <a:rPr lang="en-US" dirty="0">
                <a:latin typeface="Arial" panose="020B0604020202020204" pitchFamily="34" charset="0"/>
                <a:cs typeface="Arial" panose="020B0604020202020204" pitchFamily="34" charset="0"/>
              </a:rPr>
              <a:t> mode, if you don’t have a specific ID, AI helps find suitable materials based on your initial data and automatically sets up the simulations. The </a:t>
            </a:r>
            <a:r>
              <a:rPr lang="en-US" b="1" dirty="0">
                <a:latin typeface="Arial" panose="020B0604020202020204" pitchFamily="34" charset="0"/>
                <a:cs typeface="Arial" panose="020B0604020202020204" pitchFamily="34" charset="0"/>
              </a:rPr>
              <a:t>Expert Workflow</a:t>
            </a:r>
            <a:r>
              <a:rPr lang="en-US" dirty="0">
                <a:latin typeface="Arial" panose="020B0604020202020204" pitchFamily="34" charset="0"/>
                <a:cs typeface="Arial" panose="020B0604020202020204" pitchFamily="34" charset="0"/>
              </a:rPr>
              <a:t> mode is for new or unpublished materials, allowing you to customize parameters and refine them over multiple runs. Across all three modes, AI is fully integrated, optimizing simulation parameters, providing literature-backed suggestions, and pulling the latest references with full ACS Nano citations and DOIs.</a:t>
            </a:r>
            <a:endParaRPr lang="en-US" dirty="0"/>
          </a:p>
        </p:txBody>
      </p:sp>
    </p:spTree>
    <p:extLst>
      <p:ext uri="{BB962C8B-B14F-4D97-AF65-F5344CB8AC3E}">
        <p14:creationId xmlns:p14="http://schemas.microsoft.com/office/powerpoint/2010/main" val="33839270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BCAC8FE-B4BC-4D63-9F59-D335D790516D}"/>
              </a:ext>
            </a:extLst>
          </p:cNvPr>
          <p:cNvSpPr txBox="1"/>
          <p:nvPr/>
        </p:nvSpPr>
        <p:spPr>
          <a:xfrm>
            <a:off x="0" y="1407659"/>
            <a:ext cx="12192000" cy="923330"/>
          </a:xfrm>
          <a:prstGeom prst="rect">
            <a:avLst/>
          </a:prstGeom>
          <a:solidFill>
            <a:schemeClr val="bg1">
              <a:alpha val="88000"/>
            </a:schemeClr>
          </a:solidFill>
        </p:spPr>
        <p:txBody>
          <a:bodyPr wrap="square" rtlCol="0">
            <a:spAutoFit/>
          </a:bodyPr>
          <a:lstStyle/>
          <a:p>
            <a:pPr algn="just"/>
            <a:r>
              <a:rPr lang="en-US" b="1" dirty="0">
                <a:latin typeface="Arial" panose="020B0604020202020204" pitchFamily="34" charset="0"/>
                <a:cs typeface="Arial" panose="020B0604020202020204" pitchFamily="34" charset="0"/>
              </a:rPr>
              <a:t>Summary:</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Neuromorphic Calculator 2025 is a robust simulation platform that streamlines the process of performing first-principles materials calculations with Quantum ESPRESSO. </a:t>
            </a:r>
          </a:p>
        </p:txBody>
      </p:sp>
      <p:sp>
        <p:nvSpPr>
          <p:cNvPr id="7" name="TextBox 6">
            <a:extLst>
              <a:ext uri="{FF2B5EF4-FFF2-40B4-BE49-F238E27FC236}">
                <a16:creationId xmlns:a16="http://schemas.microsoft.com/office/drawing/2014/main" id="{FFFFD729-0F8C-429D-8897-141377EFF31B}"/>
              </a:ext>
            </a:extLst>
          </p:cNvPr>
          <p:cNvSpPr txBox="1"/>
          <p:nvPr/>
        </p:nvSpPr>
        <p:spPr>
          <a:xfrm>
            <a:off x="0" y="2541853"/>
            <a:ext cx="12192000" cy="3970318"/>
          </a:xfrm>
          <a:prstGeom prst="rect">
            <a:avLst/>
          </a:prstGeom>
          <a:solidFill>
            <a:schemeClr val="bg1">
              <a:alpha val="88000"/>
            </a:schemeClr>
          </a:solidFill>
        </p:spPr>
        <p:txBody>
          <a:bodyPr wrap="square" rtlCol="0">
            <a:spAutoFit/>
          </a:bodyPr>
          <a:lstStyle/>
          <a:p>
            <a:pPr algn="just"/>
            <a:r>
              <a:rPr lang="en-US" dirty="0">
                <a:latin typeface="Arial" panose="020B0604020202020204" pitchFamily="34" charset="0"/>
                <a:cs typeface="Arial" panose="020B0604020202020204" pitchFamily="34" charset="0"/>
              </a:rPr>
              <a:t>It has three modes of operation tailored to different user needs. </a:t>
            </a: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Standard Mode</a:t>
            </a:r>
            <a:r>
              <a:rPr lang="en-US" dirty="0">
                <a:latin typeface="Arial" panose="020B0604020202020204" pitchFamily="34" charset="0"/>
                <a:cs typeface="Arial" panose="020B0604020202020204" pitchFamily="34" charset="0"/>
              </a:rPr>
              <a:t> mode, if you already have a Materials Project ID, you can quickly simulate that material’s properties. </a:t>
            </a: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AI</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Assistance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Mode</a:t>
            </a:r>
            <a:r>
              <a:rPr lang="en-US" dirty="0">
                <a:latin typeface="Arial" panose="020B0604020202020204" pitchFamily="34" charset="0"/>
                <a:cs typeface="Arial" panose="020B0604020202020204" pitchFamily="34" charset="0"/>
              </a:rPr>
              <a:t>, if you don’t have a specific ID, the AI will help you find suitable materials based on your initial data and requirements, then it will set up the simulations for run it for you. </a:t>
            </a:r>
          </a:p>
          <a:p>
            <a:pPr algn="just"/>
            <a:r>
              <a:rPr lang="en-US" dirty="0">
                <a:latin typeface="Arial" panose="020B0604020202020204" pitchFamily="34" charset="0"/>
                <a:cs typeface="Arial" panose="020B0604020202020204" pitchFamily="34" charset="0"/>
              </a:rPr>
              <a:t>And in the </a:t>
            </a:r>
            <a:r>
              <a:rPr lang="en-US" b="1" dirty="0">
                <a:latin typeface="Arial" panose="020B0604020202020204" pitchFamily="34" charset="0"/>
                <a:cs typeface="Arial" panose="020B0604020202020204" pitchFamily="34" charset="0"/>
              </a:rPr>
              <a:t>AI</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Expert Mode</a:t>
            </a:r>
            <a:r>
              <a:rPr lang="en-US" dirty="0">
                <a:latin typeface="Arial" panose="020B0604020202020204" pitchFamily="34" charset="0"/>
                <a:cs typeface="Arial" panose="020B0604020202020204" pitchFamily="34" charset="0"/>
              </a:rPr>
              <a:t> it will help you think about new or unpublished materials, allowing you to customize parameters and refine them over multiple runs. It will ask you to be more involved in the design of each simulation and its going to address , correct and tailor the calculation in order to be consistent with the current literature of the topic you choose e.g.: Neuromorphic, Topological or Superconductor materials. The limit is on you!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Across all three modes, AI is fully integrated, generating input files, optimizing simulation parameters, providing literature-backed suggestions, and pulling the latest references with full ACS Nano citations and DOIs. All of this is accomplished using top tier AI models from perplexity AI and also suing the Materials Project Database. In order to provide new tools for AI driven Research </a:t>
            </a:r>
            <a:endParaRPr lang="en-US" dirty="0"/>
          </a:p>
        </p:txBody>
      </p:sp>
    </p:spTree>
    <p:extLst>
      <p:ext uri="{BB962C8B-B14F-4D97-AF65-F5344CB8AC3E}">
        <p14:creationId xmlns:p14="http://schemas.microsoft.com/office/powerpoint/2010/main" val="831785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9" name="CuadroTexto 5">
            <a:extLst>
              <a:ext uri="{FF2B5EF4-FFF2-40B4-BE49-F238E27FC236}">
                <a16:creationId xmlns:a16="http://schemas.microsoft.com/office/drawing/2014/main" id="{1C495B8C-AED2-4601-AB83-889A6FB10B6D}"/>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BADD315-CBDA-4935-8988-37448A2D7764}"/>
              </a:ext>
            </a:extLst>
          </p:cNvPr>
          <p:cNvSpPr txBox="1"/>
          <p:nvPr/>
        </p:nvSpPr>
        <p:spPr>
          <a:xfrm>
            <a:off x="1473200" y="1917700"/>
            <a:ext cx="10007600" cy="369332"/>
          </a:xfrm>
          <a:prstGeom prst="rect">
            <a:avLst/>
          </a:prstGeom>
          <a:noFill/>
        </p:spPr>
        <p:txBody>
          <a:bodyPr wrap="square" rtlCol="0">
            <a:spAutoFit/>
          </a:bodyPr>
          <a:lstStyle/>
          <a:p>
            <a:pPr algn="ctr"/>
            <a:r>
              <a:rPr lang="es-ES" dirty="0"/>
              <a:t>DIAGRAMA DE FLUJO DE COMO FUNCIONA SENCILLO</a:t>
            </a:r>
            <a:endParaRPr lang="en-US" dirty="0"/>
          </a:p>
        </p:txBody>
      </p:sp>
    </p:spTree>
    <p:extLst>
      <p:ext uri="{BB962C8B-B14F-4D97-AF65-F5344CB8AC3E}">
        <p14:creationId xmlns:p14="http://schemas.microsoft.com/office/powerpoint/2010/main" val="2477866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9" name="CuadroTexto 5">
            <a:extLst>
              <a:ext uri="{FF2B5EF4-FFF2-40B4-BE49-F238E27FC236}">
                <a16:creationId xmlns:a16="http://schemas.microsoft.com/office/drawing/2014/main" id="{1C495B8C-AED2-4601-AB83-889A6FB10B6D}"/>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BADD315-CBDA-4935-8988-37448A2D7764}"/>
              </a:ext>
            </a:extLst>
          </p:cNvPr>
          <p:cNvSpPr txBox="1"/>
          <p:nvPr/>
        </p:nvSpPr>
        <p:spPr>
          <a:xfrm>
            <a:off x="1524000" y="2905780"/>
            <a:ext cx="10007600" cy="523220"/>
          </a:xfrm>
          <a:prstGeom prst="rect">
            <a:avLst/>
          </a:prstGeom>
          <a:noFill/>
        </p:spPr>
        <p:txBody>
          <a:bodyPr wrap="square" rtlCol="0">
            <a:spAutoFit/>
          </a:bodyPr>
          <a:lstStyle/>
          <a:p>
            <a:pPr algn="ctr"/>
            <a:r>
              <a:rPr lang="es-ES" sz="2800" dirty="0">
                <a:latin typeface="Arial" panose="020B0604020202020204" pitchFamily="34" charset="0"/>
                <a:cs typeface="Arial" panose="020B0604020202020204" pitchFamily="34" charset="0"/>
              </a:rPr>
              <a:t>Ejemplo de Simulación Bandas y EELS… Si and SrTiO3</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4431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20">
            <a:extLst>
              <a:ext uri="{FF2B5EF4-FFF2-40B4-BE49-F238E27FC236}">
                <a16:creationId xmlns:a16="http://schemas.microsoft.com/office/drawing/2014/main" id="{C1D86DE0-3DAB-4E33-B943-797C0E7D4DF2}"/>
              </a:ext>
            </a:extLst>
          </p:cNvPr>
          <p:cNvPicPr>
            <a:picLocks noChangeAspect="1"/>
          </p:cNvPicPr>
          <p:nvPr/>
        </p:nvPicPr>
        <p:blipFill rotWithShape="1">
          <a:blip r:embed="rId3"/>
          <a:srcRect b="7995"/>
          <a:stretch/>
        </p:blipFill>
        <p:spPr>
          <a:xfrm>
            <a:off x="79593" y="5673905"/>
            <a:ext cx="1335314" cy="1184095"/>
          </a:xfrm>
          <a:prstGeom prst="rect">
            <a:avLst/>
          </a:prstGeom>
        </p:spPr>
      </p:pic>
      <p:pic>
        <p:nvPicPr>
          <p:cNvPr id="9" name="Imagen 17">
            <a:extLst>
              <a:ext uri="{FF2B5EF4-FFF2-40B4-BE49-F238E27FC236}">
                <a16:creationId xmlns:a16="http://schemas.microsoft.com/office/drawing/2014/main" id="{484584AB-0546-4E9D-870A-343ACCCDEC0C}"/>
              </a:ext>
            </a:extLst>
          </p:cNvPr>
          <p:cNvPicPr>
            <a:picLocks noChangeAspect="1"/>
          </p:cNvPicPr>
          <p:nvPr/>
        </p:nvPicPr>
        <p:blipFill rotWithShape="1">
          <a:blip r:embed="rId4"/>
          <a:srcRect l="4103" t="8023" r="1100" b="10451"/>
          <a:stretch/>
        </p:blipFill>
        <p:spPr>
          <a:xfrm>
            <a:off x="11582" y="0"/>
            <a:ext cx="1471336" cy="1077218"/>
          </a:xfrm>
          <a:prstGeom prst="rect">
            <a:avLst/>
          </a:prstGeom>
        </p:spPr>
      </p:pic>
      <p:pic>
        <p:nvPicPr>
          <p:cNvPr id="10" name="Imagen 11">
            <a:extLst>
              <a:ext uri="{FF2B5EF4-FFF2-40B4-BE49-F238E27FC236}">
                <a16:creationId xmlns:a16="http://schemas.microsoft.com/office/drawing/2014/main" id="{D071C481-DAD3-4E55-A75D-CA1399480C49}"/>
              </a:ext>
            </a:extLst>
          </p:cNvPr>
          <p:cNvPicPr>
            <a:picLocks noChangeAspect="1"/>
          </p:cNvPicPr>
          <p:nvPr/>
        </p:nvPicPr>
        <p:blipFill rotWithShape="1">
          <a:blip r:embed="rId5"/>
          <a:srcRect l="19796" t="37328" r="48406" b="35231"/>
          <a:stretch/>
        </p:blipFill>
        <p:spPr>
          <a:xfrm>
            <a:off x="9743820" y="5532510"/>
            <a:ext cx="2391656" cy="1184095"/>
          </a:xfrm>
          <a:prstGeom prst="rect">
            <a:avLst/>
          </a:prstGeom>
          <a:noFill/>
        </p:spPr>
      </p:pic>
      <p:pic>
        <p:nvPicPr>
          <p:cNvPr id="11" name="Imagen 12">
            <a:extLst>
              <a:ext uri="{FF2B5EF4-FFF2-40B4-BE49-F238E27FC236}">
                <a16:creationId xmlns:a16="http://schemas.microsoft.com/office/drawing/2014/main" id="{87B9F3B3-11E4-434E-9F42-0B521C1B8653}"/>
              </a:ext>
            </a:extLst>
          </p:cNvPr>
          <p:cNvPicPr>
            <a:picLocks noChangeAspect="1"/>
          </p:cNvPicPr>
          <p:nvPr/>
        </p:nvPicPr>
        <p:blipFill>
          <a:blip r:embed="rId6"/>
          <a:stretch>
            <a:fillRect/>
          </a:stretch>
        </p:blipFill>
        <p:spPr>
          <a:xfrm>
            <a:off x="9292081" y="129875"/>
            <a:ext cx="2905790" cy="817468"/>
          </a:xfrm>
          <a:prstGeom prst="rect">
            <a:avLst/>
          </a:prstGeom>
          <a:noFill/>
        </p:spPr>
      </p:pic>
      <p:pic>
        <p:nvPicPr>
          <p:cNvPr id="12" name="Picture 11">
            <a:extLst>
              <a:ext uri="{FF2B5EF4-FFF2-40B4-BE49-F238E27FC236}">
                <a16:creationId xmlns:a16="http://schemas.microsoft.com/office/drawing/2014/main" id="{B7D9996F-C5E8-4D52-83BF-3197A79C8B8C}"/>
              </a:ext>
            </a:extLst>
          </p:cNvPr>
          <p:cNvPicPr>
            <a:picLocks noChangeAspect="1"/>
          </p:cNvPicPr>
          <p:nvPr/>
        </p:nvPicPr>
        <p:blipFill>
          <a:blip r:embed="rId7"/>
          <a:stretch>
            <a:fillRect/>
          </a:stretch>
        </p:blipFill>
        <p:spPr>
          <a:xfrm>
            <a:off x="-28263" y="1044257"/>
            <a:ext cx="12192000" cy="1395984"/>
          </a:xfrm>
          <a:prstGeom prst="rect">
            <a:avLst/>
          </a:prstGeom>
        </p:spPr>
      </p:pic>
      <p:pic>
        <p:nvPicPr>
          <p:cNvPr id="13" name="Picture 12">
            <a:extLst>
              <a:ext uri="{FF2B5EF4-FFF2-40B4-BE49-F238E27FC236}">
                <a16:creationId xmlns:a16="http://schemas.microsoft.com/office/drawing/2014/main" id="{63017663-1E2C-45C2-85A9-F59FBE1EB19A}"/>
              </a:ext>
            </a:extLst>
          </p:cNvPr>
          <p:cNvPicPr>
            <a:picLocks noChangeAspect="1"/>
          </p:cNvPicPr>
          <p:nvPr/>
        </p:nvPicPr>
        <p:blipFill rotWithShape="1">
          <a:blip r:embed="rId8"/>
          <a:srcRect l="26835" r="27956"/>
          <a:stretch/>
        </p:blipFill>
        <p:spPr>
          <a:xfrm>
            <a:off x="3311837" y="5815299"/>
            <a:ext cx="5511800" cy="901306"/>
          </a:xfrm>
          <a:prstGeom prst="rect">
            <a:avLst/>
          </a:prstGeom>
        </p:spPr>
      </p:pic>
      <p:pic>
        <p:nvPicPr>
          <p:cNvPr id="2" name="Picture 1">
            <a:extLst>
              <a:ext uri="{FF2B5EF4-FFF2-40B4-BE49-F238E27FC236}">
                <a16:creationId xmlns:a16="http://schemas.microsoft.com/office/drawing/2014/main" id="{CB77612B-7D0A-4B6D-830A-241A5DE0F993}"/>
              </a:ext>
            </a:extLst>
          </p:cNvPr>
          <p:cNvPicPr>
            <a:picLocks noChangeAspect="1"/>
          </p:cNvPicPr>
          <p:nvPr/>
        </p:nvPicPr>
        <p:blipFill rotWithShape="1">
          <a:blip r:embed="rId9"/>
          <a:srcRect l="464" b="18963"/>
          <a:stretch/>
        </p:blipFill>
        <p:spPr>
          <a:xfrm>
            <a:off x="-1" y="2405500"/>
            <a:ext cx="12135477" cy="398547"/>
          </a:xfrm>
          <a:prstGeom prst="rect">
            <a:avLst/>
          </a:prstGeom>
        </p:spPr>
      </p:pic>
      <p:sp>
        <p:nvSpPr>
          <p:cNvPr id="16" name="TextBox 15">
            <a:extLst>
              <a:ext uri="{FF2B5EF4-FFF2-40B4-BE49-F238E27FC236}">
                <a16:creationId xmlns:a16="http://schemas.microsoft.com/office/drawing/2014/main" id="{724D2901-7831-4306-9333-680B728426DA}"/>
              </a:ext>
            </a:extLst>
          </p:cNvPr>
          <p:cNvSpPr txBox="1"/>
          <p:nvPr/>
        </p:nvSpPr>
        <p:spPr>
          <a:xfrm>
            <a:off x="6668685" y="9402416"/>
            <a:ext cx="12192000" cy="2308324"/>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Activities:</a:t>
            </a:r>
            <a:endParaRPr lang="en-US" dirty="0">
              <a:latin typeface="Arial" panose="020B0604020202020204" pitchFamily="34" charset="0"/>
              <a:cs typeface="Arial" panose="020B0604020202020204" pitchFamily="34" charset="0"/>
            </a:endParaRPr>
          </a:p>
          <a:p>
            <a:pPr algn="just">
              <a:buFont typeface="Arial" panose="020B0604020202020204" pitchFamily="34" charset="0"/>
              <a:buChar char="•"/>
            </a:pPr>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p>
          <a:p>
            <a:pPr algn="just">
              <a:buFont typeface="Arial" panose="020B0604020202020204" pitchFamily="34" charset="0"/>
              <a:buChar cha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p>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p>
          <a:p>
            <a:endParaRPr lang="en-US" dirty="0"/>
          </a:p>
        </p:txBody>
      </p:sp>
      <p:sp>
        <p:nvSpPr>
          <p:cNvPr id="4" name="TextBox 3">
            <a:extLst>
              <a:ext uri="{FF2B5EF4-FFF2-40B4-BE49-F238E27FC236}">
                <a16:creationId xmlns:a16="http://schemas.microsoft.com/office/drawing/2014/main" id="{E6D10AF3-F848-457C-90E5-5E8D0ED78B0E}"/>
              </a:ext>
            </a:extLst>
          </p:cNvPr>
          <p:cNvSpPr txBox="1"/>
          <p:nvPr/>
        </p:nvSpPr>
        <p:spPr>
          <a:xfrm>
            <a:off x="-8898" y="3397410"/>
            <a:ext cx="12192000" cy="369332"/>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endParaRPr lang="en-US" dirty="0"/>
          </a:p>
        </p:txBody>
      </p:sp>
      <p:sp>
        <p:nvSpPr>
          <p:cNvPr id="15" name="TextBox 14">
            <a:extLst>
              <a:ext uri="{FF2B5EF4-FFF2-40B4-BE49-F238E27FC236}">
                <a16:creationId xmlns:a16="http://schemas.microsoft.com/office/drawing/2014/main" id="{AE383E1F-DFB5-428A-8AE2-119BE30EBF7B}"/>
              </a:ext>
            </a:extLst>
          </p:cNvPr>
          <p:cNvSpPr txBox="1"/>
          <p:nvPr/>
        </p:nvSpPr>
        <p:spPr>
          <a:xfrm>
            <a:off x="-8898" y="2921673"/>
            <a:ext cx="12192000" cy="369332"/>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Activities:</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4759371-D6A0-4F0A-8C95-B693BAB1B299}"/>
              </a:ext>
            </a:extLst>
          </p:cNvPr>
          <p:cNvSpPr txBox="1"/>
          <p:nvPr/>
        </p:nvSpPr>
        <p:spPr>
          <a:xfrm>
            <a:off x="-8898" y="3809924"/>
            <a:ext cx="12192000" cy="646331"/>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endParaRPr lang="en-US" dirty="0"/>
          </a:p>
        </p:txBody>
      </p:sp>
      <p:sp>
        <p:nvSpPr>
          <p:cNvPr id="18" name="TextBox 17">
            <a:extLst>
              <a:ext uri="{FF2B5EF4-FFF2-40B4-BE49-F238E27FC236}">
                <a16:creationId xmlns:a16="http://schemas.microsoft.com/office/drawing/2014/main" id="{4E598B2A-C7CC-4CA5-8F8D-D5C4DFBD7BC8}"/>
              </a:ext>
            </a:extLst>
          </p:cNvPr>
          <p:cNvSpPr txBox="1"/>
          <p:nvPr/>
        </p:nvSpPr>
        <p:spPr>
          <a:xfrm>
            <a:off x="11582" y="4499437"/>
            <a:ext cx="12192000" cy="923330"/>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endParaRPr lang="en-US" dirty="0"/>
          </a:p>
        </p:txBody>
      </p:sp>
    </p:spTree>
    <p:extLst>
      <p:ext uri="{BB962C8B-B14F-4D97-AF65-F5344CB8AC3E}">
        <p14:creationId xmlns:p14="http://schemas.microsoft.com/office/powerpoint/2010/main" val="844560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8B9AD47-271F-4022-A7B2-92345BFCB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 y="0"/>
            <a:ext cx="12201551" cy="6858000"/>
          </a:xfrm>
          <a:prstGeom prst="rect">
            <a:avLst/>
          </a:prstGeom>
        </p:spPr>
      </p:pic>
      <p:pic>
        <p:nvPicPr>
          <p:cNvPr id="2" name="Picture 1">
            <a:extLst>
              <a:ext uri="{FF2B5EF4-FFF2-40B4-BE49-F238E27FC236}">
                <a16:creationId xmlns:a16="http://schemas.microsoft.com/office/drawing/2014/main" id="{1A512DC9-4644-4A2B-BA51-63AC9C233C75}"/>
              </a:ext>
            </a:extLst>
          </p:cNvPr>
          <p:cNvPicPr>
            <a:picLocks noChangeAspect="1"/>
          </p:cNvPicPr>
          <p:nvPr/>
        </p:nvPicPr>
        <p:blipFill>
          <a:blip r:embed="rId4"/>
          <a:stretch>
            <a:fillRect/>
          </a:stretch>
        </p:blipFill>
        <p:spPr>
          <a:xfrm>
            <a:off x="2215559" y="2697416"/>
            <a:ext cx="7760881" cy="1463167"/>
          </a:xfrm>
          <a:prstGeom prst="rect">
            <a:avLst/>
          </a:prstGeom>
        </p:spPr>
      </p:pic>
    </p:spTree>
    <p:extLst>
      <p:ext uri="{BB962C8B-B14F-4D97-AF65-F5344CB8AC3E}">
        <p14:creationId xmlns:p14="http://schemas.microsoft.com/office/powerpoint/2010/main" val="16972203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308364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7329"/>
          <a:stretch/>
        </p:blipFill>
        <p:spPr>
          <a:xfrm>
            <a:off x="1768500" y="2386919"/>
            <a:ext cx="8654999" cy="3912281"/>
          </a:xfrm>
          <a:prstGeom prst="rect">
            <a:avLst/>
          </a:prstGeom>
          <a:solidFill>
            <a:schemeClr val="bg1"/>
          </a:solidFill>
        </p:spPr>
      </p:pic>
      <p:pic>
        <p:nvPicPr>
          <p:cNvPr id="4" name="Picture 3">
            <a:extLst>
              <a:ext uri="{FF2B5EF4-FFF2-40B4-BE49-F238E27FC236}">
                <a16:creationId xmlns:a16="http://schemas.microsoft.com/office/drawing/2014/main" id="{7188C08C-8D13-404C-9C59-EAB3D0135721}"/>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9885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A22924F-A5C0-4F74-AE6F-5FCA8EFAE140}"/>
              </a:ext>
            </a:extLst>
          </p:cNvPr>
          <p:cNvPicPr>
            <a:picLocks noChangeAspect="1"/>
          </p:cNvPicPr>
          <p:nvPr/>
        </p:nvPicPr>
        <p:blipFill>
          <a:blip r:embed="rId3"/>
          <a:stretch>
            <a:fillRect/>
          </a:stretch>
        </p:blipFill>
        <p:spPr>
          <a:xfrm>
            <a:off x="1224376" y="954107"/>
            <a:ext cx="9743246" cy="5753100"/>
          </a:xfrm>
          <a:prstGeom prst="rect">
            <a:avLst/>
          </a:prstGeom>
        </p:spPr>
      </p:pic>
      <p:sp>
        <p:nvSpPr>
          <p:cNvPr id="6" name="CuadroTexto 5">
            <a:extLst>
              <a:ext uri="{FF2B5EF4-FFF2-40B4-BE49-F238E27FC236}">
                <a16:creationId xmlns:a16="http://schemas.microsoft.com/office/drawing/2014/main" id="{224F5FDB-201F-4592-8757-B02C5A708822}"/>
              </a:ext>
            </a:extLst>
          </p:cNvPr>
          <p:cNvSpPr txBox="1"/>
          <p:nvPr/>
        </p:nvSpPr>
        <p:spPr>
          <a:xfrm>
            <a:off x="-1" y="0"/>
            <a:ext cx="12192001" cy="954107"/>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Sinthesis</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Characterization</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of CVD Graphene as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starting</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point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obtain</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Twisted</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Bilayer</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Graphene</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86989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5CA7CA-36C5-483A-AF2B-D37D35308F40}"/>
              </a:ext>
            </a:extLst>
          </p:cNvPr>
          <p:cNvPicPr>
            <a:picLocks noChangeAspect="1"/>
          </p:cNvPicPr>
          <p:nvPr/>
        </p:nvPicPr>
        <p:blipFill rotWithShape="1">
          <a:blip r:embed="rId3"/>
          <a:srcRect r="52971" b="68889"/>
          <a:stretch/>
        </p:blipFill>
        <p:spPr>
          <a:xfrm>
            <a:off x="0" y="1415142"/>
            <a:ext cx="12308635" cy="5442858"/>
          </a:xfrm>
          <a:prstGeom prst="rect">
            <a:avLst/>
          </a:prstGeom>
        </p:spPr>
      </p:pic>
      <p:sp>
        <p:nvSpPr>
          <p:cNvPr id="5" name="CuadroTexto 4">
            <a:extLst>
              <a:ext uri="{FF2B5EF4-FFF2-40B4-BE49-F238E27FC236}">
                <a16:creationId xmlns:a16="http://schemas.microsoft.com/office/drawing/2014/main" id="{747C9419-49D9-4FD9-BE3B-79194694D739}"/>
              </a:ext>
            </a:extLst>
          </p:cNvPr>
          <p:cNvSpPr txBox="1"/>
          <p:nvPr/>
        </p:nvSpPr>
        <p:spPr>
          <a:xfrm>
            <a:off x="-1" y="0"/>
            <a:ext cx="12192001" cy="954107"/>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Sinthesis</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Characterization</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of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Twisted</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Bilayer</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Graphene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using</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HRTEM &amp; EELS</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83528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7A2FC0A-17E9-4783-83BD-6B5AA1B70039}"/>
              </a:ext>
            </a:extLst>
          </p:cNvPr>
          <p:cNvPicPr>
            <a:picLocks noChangeAspect="1"/>
          </p:cNvPicPr>
          <p:nvPr/>
        </p:nvPicPr>
        <p:blipFill rotWithShape="1">
          <a:blip r:embed="rId3"/>
          <a:srcRect b="33338"/>
          <a:stretch/>
        </p:blipFill>
        <p:spPr>
          <a:xfrm>
            <a:off x="131910" y="1484085"/>
            <a:ext cx="12060090" cy="5373915"/>
          </a:xfrm>
          <a:prstGeom prst="rect">
            <a:avLst/>
          </a:prstGeom>
        </p:spPr>
      </p:pic>
      <p:sp>
        <p:nvSpPr>
          <p:cNvPr id="4" name="CuadroTexto 4">
            <a:extLst>
              <a:ext uri="{FF2B5EF4-FFF2-40B4-BE49-F238E27FC236}">
                <a16:creationId xmlns:a16="http://schemas.microsoft.com/office/drawing/2014/main" id="{2AE53F61-5D8D-4EAA-836D-FBD1A4BCAE7A}"/>
              </a:ext>
            </a:extLst>
          </p:cNvPr>
          <p:cNvSpPr txBox="1"/>
          <p:nvPr/>
        </p:nvSpPr>
        <p:spPr>
          <a:xfrm>
            <a:off x="-1" y="0"/>
            <a:ext cx="12192001" cy="954107"/>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Sinthesis</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Characterization</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of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Twisted</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Bilayer</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Graphene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using</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HRTEM &amp; EELS</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786226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2546426-BBE3-4FDD-80DF-9D1916566BAB}"/>
              </a:ext>
            </a:extLst>
          </p:cNvPr>
          <p:cNvPicPr>
            <a:picLocks noChangeAspect="1"/>
          </p:cNvPicPr>
          <p:nvPr/>
        </p:nvPicPr>
        <p:blipFill rotWithShape="1">
          <a:blip r:embed="rId3"/>
          <a:srcRect t="-1" b="-1726"/>
          <a:stretch/>
        </p:blipFill>
        <p:spPr>
          <a:xfrm>
            <a:off x="1110343" y="77746"/>
            <a:ext cx="9971314" cy="6780254"/>
          </a:xfrm>
          <a:prstGeom prst="rect">
            <a:avLst/>
          </a:prstGeom>
          <a:solidFill>
            <a:schemeClr val="bg1"/>
          </a:solidFill>
        </p:spPr>
      </p:pic>
    </p:spTree>
    <p:extLst>
      <p:ext uri="{BB962C8B-B14F-4D97-AF65-F5344CB8AC3E}">
        <p14:creationId xmlns:p14="http://schemas.microsoft.com/office/powerpoint/2010/main" val="1352144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8893651-5EBC-46A6-A479-73D57E30C55F}"/>
              </a:ext>
            </a:extLst>
          </p:cNvPr>
          <p:cNvPicPr preferRelativeResize="0">
            <a:picLocks noChangeAspect="1"/>
          </p:cNvPicPr>
          <p:nvPr/>
        </p:nvPicPr>
        <p:blipFill rotWithShape="1">
          <a:blip r:embed="rId2"/>
          <a:srcRect l="37718" t="14812"/>
          <a:stretch/>
        </p:blipFill>
        <p:spPr>
          <a:xfrm>
            <a:off x="3627642" y="2005751"/>
            <a:ext cx="4936715" cy="4852249"/>
          </a:xfrm>
          <a:prstGeom prst="rect">
            <a:avLst/>
          </a:prstGeom>
        </p:spPr>
      </p:pic>
      <p:pic>
        <p:nvPicPr>
          <p:cNvPr id="4" name="Picture 3">
            <a:extLst>
              <a:ext uri="{FF2B5EF4-FFF2-40B4-BE49-F238E27FC236}">
                <a16:creationId xmlns:a16="http://schemas.microsoft.com/office/drawing/2014/main" id="{B9314132-96F6-4481-8804-E0C775E3B338}"/>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7815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TotalTime>
  <Words>1961</Words>
  <Application>Microsoft Office PowerPoint</Application>
  <PresentationFormat>Widescreen</PresentationFormat>
  <Paragraphs>85</Paragraphs>
  <Slides>20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Barrionuevo</dc:creator>
  <cp:lastModifiedBy>Santiago Barrionuevo</cp:lastModifiedBy>
  <cp:revision>23</cp:revision>
  <dcterms:created xsi:type="dcterms:W3CDTF">2025-02-25T10:30:59Z</dcterms:created>
  <dcterms:modified xsi:type="dcterms:W3CDTF">2025-02-26T10:30:01Z</dcterms:modified>
</cp:coreProperties>
</file>